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65" r:id="rId2"/>
    <p:sldId id="258" r:id="rId3"/>
    <p:sldId id="260" r:id="rId4"/>
    <p:sldId id="259" r:id="rId5"/>
    <p:sldId id="266" r:id="rId6"/>
    <p:sldId id="267" r:id="rId7"/>
    <p:sldId id="261" r:id="rId8"/>
  </p:sldIdLst>
  <p:sldSz cx="15998825" cy="159988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9">
          <p15:clr>
            <a:srgbClr val="A4A3A4"/>
          </p15:clr>
        </p15:guide>
        <p15:guide id="2" pos="662">
          <p15:clr>
            <a:srgbClr val="A4A3A4"/>
          </p15:clr>
        </p15:guide>
        <p15:guide id="3" orient="horz" pos="930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LcXLQA8FHi4nnbmnl8SkLqG2p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13" autoAdjust="0"/>
    <p:restoredTop sz="63647" autoAdjust="0"/>
  </p:normalViewPr>
  <p:slideViewPr>
    <p:cSldViewPr snapToGrid="0">
      <p:cViewPr>
        <p:scale>
          <a:sx n="33" d="100"/>
          <a:sy n="33" d="100"/>
        </p:scale>
        <p:origin x="-1986" y="-72"/>
      </p:cViewPr>
      <p:guideLst>
        <p:guide orient="horz" pos="639"/>
        <p:guide orient="horz" pos="9303"/>
        <p:guide pos="66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6930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i="0" u="sng" dirty="0"/>
              <a:t>ОФОРМЛЕНИЕ</a:t>
            </a:r>
            <a:r>
              <a:rPr lang="ru-RU" i="0" u="none" dirty="0"/>
              <a:t/>
            </a:r>
            <a:br>
              <a:rPr lang="ru-RU" i="0" u="none" dirty="0"/>
            </a:br>
            <a:r>
              <a:rPr lang="ru-RU" i="1" u="none" dirty="0"/>
              <a:t>П</a:t>
            </a:r>
            <a:r>
              <a:rPr lang="ru-RU" i="1" dirty="0"/>
              <a:t>ример использования, если три позиции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Название </a:t>
            </a:r>
            <a:r>
              <a:rPr lang="ru-RU" b="1" dirty="0"/>
              <a:t>рубрики</a:t>
            </a:r>
            <a:r>
              <a:rPr lang="ru-RU" dirty="0"/>
              <a:t> свободное (все буквы строчные). Регулируйте длину плашки. </a:t>
            </a:r>
            <a:br>
              <a:rPr lang="ru-RU" dirty="0"/>
            </a:br>
            <a:r>
              <a:rPr lang="ru-RU" dirty="0"/>
              <a:t>Размер кегля заголовка (в зависимости от его длины) только один из трех размеров кегля (55, 77 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Размер кегля основного текста 55 пт. </a:t>
            </a:r>
            <a:br>
              <a:rPr lang="ru-RU" dirty="0"/>
            </a:br>
            <a:r>
              <a:rPr lang="ru-RU" dirty="0"/>
              <a:t>Размер кегля цифр 77 или 105 пт. Цифры всегда </a:t>
            </a:r>
            <a:r>
              <a:rPr lang="ru-RU" dirty="0" err="1"/>
              <a:t>Bold</a:t>
            </a:r>
            <a:r>
              <a:rPr lang="ru-RU" dirty="0"/>
              <a:t> (жирным).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 dirty="0"/>
              <a:t>Нижняя граница </a:t>
            </a:r>
            <a:r>
              <a:rPr lang="ru-RU" dirty="0"/>
              <a:t>текста всегда на одной линии.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 dirty="0"/>
              <a:t>Выравнивание</a:t>
            </a:r>
            <a:r>
              <a:rPr lang="ru-RU" dirty="0"/>
              <a:t> текста всегда по левому краю.</a:t>
            </a:r>
            <a:br>
              <a:rPr lang="ru-RU" dirty="0"/>
            </a:br>
            <a:r>
              <a:rPr lang="ru-RU" b="1" dirty="0"/>
              <a:t>Пиктограммы</a:t>
            </a:r>
            <a:r>
              <a:rPr lang="ru-RU" dirty="0"/>
              <a:t> брать из папки «Пиктограммы» (если не можете что-то найти, воспользуйтесь ресурсами </a:t>
            </a:r>
            <a:r>
              <a:rPr lang="ru-RU" sz="12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www.flaticon.com, www.freepik.com)</a:t>
            </a:r>
            <a:br>
              <a:rPr lang="ru-RU" sz="12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-RU" sz="12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Важно! Новые пиктограммы должны быть в имеющемся стиле.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u="sng" dirty="0"/>
              <a:t>СОДЕРЖАНИЕ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В карточке кратко название вопроса, которому посвящена инфографика.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К карточке обязательна текстовая подводка, в которой кратко даются пояснения к инфографике. Текст пишется короткими, простыми предложениями, максимально понятным языком (помним, что мы пишем для широкой публики, не для специалистов). Приветствуется цитата главы ведомства. Допустимый размер текста – до 350 символов. 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Не забудьте про хештеги (!) - #суть освещаемого вопроса #министерство (название министерства).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Схема: </a:t>
            </a:r>
            <a:r>
              <a:rPr lang="ru-RU" dirty="0" err="1"/>
              <a:t>карточка+текстовая</a:t>
            </a:r>
            <a:r>
              <a:rPr lang="ru-RU" dirty="0"/>
              <a:t> </a:t>
            </a:r>
            <a:r>
              <a:rPr lang="ru-RU" dirty="0" err="1"/>
              <a:t>подводка+тэги</a:t>
            </a:r>
            <a:r>
              <a:rPr lang="ru-RU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 </a:t>
            </a:r>
            <a:endParaRPr sz="1800"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dirty="0"/>
              <a:t> </a:t>
            </a:r>
            <a:endParaRPr sz="1800" i="0"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sz="18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ru-RU" sz="18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808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4993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021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021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021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r>
              <a:rPr lang="ru-RU" sz="1200" b="0" u="sng" strike="noStrike" spc="0" dirty="0">
                <a:solidFill>
                  <a:schemeClr val="dk1"/>
                </a:solidFill>
                <a:latin typeface="Calibri"/>
              </a:rPr>
              <a:t/>
            </a:r>
            <a:br>
              <a:rPr lang="ru-RU" sz="1200" b="0" u="sng" strike="noStrike" spc="0" dirty="0">
                <a:solidFill>
                  <a:schemeClr val="dk1"/>
                </a:solidFill>
                <a:latin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призыв к действию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call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action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– до 40 знаков.</a:t>
            </a:r>
            <a:endParaRPr lang="ru-RU" sz="1200" b="0" strike="noStrike" spc="-1" dirty="0">
              <a:latin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5919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199912" y="2618328"/>
            <a:ext cx="13599001" cy="5569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/>
              <a:buNone/>
              <a:defRPr sz="104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999853" y="8403088"/>
            <a:ext cx="11999119" cy="3862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/>
            </a:lvl1pPr>
            <a:lvl2pPr lvl="1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/>
            </a:lvl2pPr>
            <a:lvl3pPr lvl="2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/>
            </a:lvl3pPr>
            <a:lvl4pPr lvl="3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4pPr>
            <a:lvl5pPr lvl="4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5pPr>
            <a:lvl6pPr lvl="5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6pPr>
            <a:lvl7pPr lvl="6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7pPr>
            <a:lvl8pPr lvl="7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8pPr>
            <a:lvl9pPr lvl="8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2923859" y="2435007"/>
            <a:ext cx="10151107" cy="1379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6394900" y="5906048"/>
            <a:ext cx="13558265" cy="3449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-604585" y="2556294"/>
            <a:ext cx="13558265" cy="1014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13798987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091587" y="3988600"/>
            <a:ext cx="13798987" cy="665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/>
              <a:buNone/>
              <a:defRPr sz="104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091587" y="10706626"/>
            <a:ext cx="13798987" cy="3499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3499"/>
              <a:buNone/>
              <a:defRPr sz="349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3149"/>
              <a:buNone/>
              <a:defRPr sz="314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6799501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8099405" y="4258947"/>
            <a:ext cx="6799501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102003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02005" y="3921935"/>
            <a:ext cx="6768252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1102005" y="5844015"/>
            <a:ext cx="6768252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8099406" y="3921935"/>
            <a:ext cx="6801584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8099406" y="5844015"/>
            <a:ext cx="6801584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/>
              <a:buNone/>
              <a:defRPr sz="5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84136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Char char="•"/>
              <a:defRPr sz="5599"/>
            </a:lvl1pPr>
            <a:lvl2pPr marL="914400" lvl="1" indent="-5396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Char char="•"/>
              <a:defRPr sz="4899"/>
            </a:lvl2pPr>
            <a:lvl3pPr marL="1371600" lvl="2" indent="-49523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Char char="•"/>
              <a:defRPr sz="4199"/>
            </a:lvl3pPr>
            <a:lvl4pPr marL="1828800" lvl="3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4pPr>
            <a:lvl5pPr marL="2286000" lvl="4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5pPr>
            <a:lvl6pPr marL="2743200" lvl="5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6pPr>
            <a:lvl7pPr marL="3200400" lvl="6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7pPr>
            <a:lvl8pPr marL="3657600" lvl="7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8pPr>
            <a:lvl9pPr marL="4114800" lvl="8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/>
              <a:buNone/>
              <a:defRPr sz="5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Arial"/>
              <a:buNone/>
              <a:defRPr sz="55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/>
              <a:buNone/>
              <a:defRPr sz="48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/>
              <a:buNone/>
              <a:defRPr sz="41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Verdana"/>
              <a:buNone/>
              <a:defRPr sz="76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13798987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39686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/>
              <a:buChar char="•"/>
              <a:defRPr sz="48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9523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/>
              <a:buChar char="•"/>
              <a:defRPr sz="41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45078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Char char="•"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1B77838-4FEC-4873-865C-98DFAF4A91ED}"/>
              </a:ext>
            </a:extLst>
          </p:cNvPr>
          <p:cNvGrpSpPr/>
          <p:nvPr/>
        </p:nvGrpSpPr>
        <p:grpSpPr>
          <a:xfrm>
            <a:off x="-2" y="-2"/>
            <a:ext cx="15998827" cy="15998827"/>
            <a:chOff x="-2" y="-2"/>
            <a:chExt cx="15998827" cy="15998827"/>
          </a:xfrm>
        </p:grpSpPr>
        <p:grpSp>
          <p:nvGrpSpPr>
            <p:cNvPr id="2" name="Группа 1">
              <a:extLst>
                <a:ext uri="{FF2B5EF4-FFF2-40B4-BE49-F238E27FC236}">
                  <a16:creationId xmlns="" xmlns:a16="http://schemas.microsoft.com/office/drawing/2014/main" id="{8EBFF8AF-D649-47A2-BBFA-A8A363EF4099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89" name="Google Shape;89;p1"/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350"/>
                  <a:buFont typeface="Arial"/>
                  <a:buNone/>
                </a:pPr>
                <a:endParaRPr sz="4350" b="0" i="0" u="none" strike="noStrike" cap="none">
                  <a:solidFill>
                    <a:schemeClr val="lt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98" name="Google Shape;98;p1"/>
              <p:cNvSpPr/>
              <p:nvPr/>
            </p:nvSpPr>
            <p:spPr>
              <a:xfrm>
                <a:off x="14802491" y="14802491"/>
                <a:ext cx="1196334" cy="1196334"/>
              </a:xfrm>
              <a:prstGeom prst="rect">
                <a:avLst/>
              </a:prstGeom>
              <a:gradFill>
                <a:gsLst>
                  <a:gs pos="0">
                    <a:srgbClr val="FAB903"/>
                  </a:gs>
                  <a:gs pos="80000">
                    <a:srgbClr val="F58220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" name="Google Shape;91;p2">
              <a:extLst>
                <a:ext uri="{FF2B5EF4-FFF2-40B4-BE49-F238E27FC236}">
                  <a16:creationId xmlns="" xmlns:a16="http://schemas.microsoft.com/office/drawing/2014/main" id="{E66DBB73-ADFD-4A00-BF68-9A3C7B85FD5D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1" name="Google Shape;91;p1"/>
          <p:cNvSpPr/>
          <p:nvPr/>
        </p:nvSpPr>
        <p:spPr>
          <a:xfrm>
            <a:off x="924628" y="3830297"/>
            <a:ext cx="13873042" cy="1117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40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600" b="1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SzPts val="7700"/>
            </a:pPr>
            <a:r>
              <a:rPr lang="ru-RU" sz="5500" b="1" dirty="0">
                <a:latin typeface="Verdana"/>
                <a:ea typeface="Verdana"/>
                <a:cs typeface="Verdana"/>
                <a:sym typeface="Verdana"/>
              </a:rPr>
              <a:t>Важная информация для граждан, которые планируют распорядиться средствами материнского (семейного) капитала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" y="1039496"/>
            <a:ext cx="5029199" cy="1196334"/>
          </a:xfrm>
          <a:prstGeom prst="rect">
            <a:avLst/>
          </a:prstGeom>
          <a:gradFill>
            <a:gsLst>
              <a:gs pos="0">
                <a:srgbClr val="FAB903"/>
              </a:gs>
              <a:gs pos="80000">
                <a:srgbClr val="F58220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42867" y="1156258"/>
            <a:ext cx="4498317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ru-RU" sz="45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соцподдержка</a:t>
            </a:r>
            <a:endParaRPr sz="4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7" name="Picture 3" descr="C:\Users\Анна Волкова\Desktop\BASIC White 02-0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37" y="3344860"/>
            <a:ext cx="7091383" cy="709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4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0BF5C232-1E72-49C1-B5B8-FAD9213FB91F}"/>
              </a:ext>
            </a:extLst>
          </p:cNvPr>
          <p:cNvGrpSpPr/>
          <p:nvPr/>
        </p:nvGrpSpPr>
        <p:grpSpPr>
          <a:xfrm>
            <a:off x="-2" y="28573"/>
            <a:ext cx="16022341" cy="15999775"/>
            <a:chOff x="-2" y="-2"/>
            <a:chExt cx="16022341" cy="15999775"/>
          </a:xfrm>
        </p:grpSpPr>
        <p:sp>
          <p:nvSpPr>
            <p:cNvPr id="13" name="Google Shape;89;p1">
              <a:extLst>
                <a:ext uri="{FF2B5EF4-FFF2-40B4-BE49-F238E27FC236}">
                  <a16:creationId xmlns="" xmlns:a16="http://schemas.microsoft.com/office/drawing/2014/main" id="{445B9A76-BB94-4FC9-B15C-23271460E501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" name="Google Shape;93;p2">
              <a:extLst>
                <a:ext uri="{FF2B5EF4-FFF2-40B4-BE49-F238E27FC236}">
                  <a16:creationId xmlns="" xmlns:a16="http://schemas.microsoft.com/office/drawing/2014/main" id="{BBDA2628-BFC2-4C73-B949-B61AF61DA5A5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91;p2">
              <a:extLst>
                <a:ext uri="{FF2B5EF4-FFF2-40B4-BE49-F238E27FC236}">
                  <a16:creationId xmlns="" xmlns:a16="http://schemas.microsoft.com/office/drawing/2014/main" id="{194FE784-E50C-4A7A-BFF7-1423ADE85526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6" name="Google Shape;113;p3">
              <a:extLst>
                <a:ext uri="{FF2B5EF4-FFF2-40B4-BE49-F238E27FC236}">
                  <a16:creationId xmlns="" xmlns:a16="http://schemas.microsoft.com/office/drawing/2014/main" id="{0CE5E51A-2ED8-4334-A08D-645981D056B2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1050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Уважаемые родители!  </a:t>
            </a:r>
            <a:endParaRPr sz="10500" dirty="0"/>
          </a:p>
        </p:txBody>
      </p: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5220000"/>
            <a:ext cx="14021798" cy="483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Существует пять направлений использования материнского </a:t>
            </a:r>
            <a:r>
              <a:rPr lang="ru-RU" sz="77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капитала </a:t>
            </a:r>
            <a:endParaRPr lang="ru-RU" sz="77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5118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9F05FB63-7BEC-4853-9BBD-E984B0EB96E3}"/>
              </a:ext>
            </a:extLst>
          </p:cNvPr>
          <p:cNvGrpSpPr/>
          <p:nvPr/>
        </p:nvGrpSpPr>
        <p:grpSpPr>
          <a:xfrm>
            <a:off x="-89710" y="0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25996820-6090-485B-8BA7-C0EA02349CD7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347B9B2E-8686-4EE9-826F-88CFD87274A4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6801EB58-A13D-4CE2-8707-F9AF85F1CE40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D447AAE3-3F0B-4A85-97DA-7600349CAB8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246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770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700" dirty="0"/>
          </a:p>
        </p:txBody>
      </p: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818494" y="1026056"/>
            <a:ext cx="13755708" cy="1227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Улучшение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жилищных условий (приобретаемое жилое помещение должно находиться на территории РФ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Получение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ежемесячной выплаты для семей с низким 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доходом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Обучение детей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Формирование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будущей пенсии 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мамы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Приобретение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товаров и услуг для социальной адаптации и интеграции в общество  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детей-инвалидов</a:t>
            </a:r>
            <a:endParaRPr lang="ru-RU" sz="5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17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11DE994-0D10-435B-8E1D-03915EDCDBA6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94117FA5-1BFB-4705-AF4B-B55B1E948155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F1DEBAE8-4967-4F4E-9254-24FFFA96259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328091B5-710D-475B-B1E9-24806B0B2C43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1FDF2588-BDE3-4D75-8EB2-9F470280CE5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3951498"/>
            <a:ext cx="14021798" cy="517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Государственный сертификат на материнский капитал нельзя продать или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обналичить</a:t>
            </a:r>
            <a:endParaRPr lang="en-US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/>
            <a:endParaRPr lang="ru-RU" sz="5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/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Государство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контролирует целевое использование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средств</a:t>
            </a: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0615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11DE994-0D10-435B-8E1D-03915EDCDBA6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94117FA5-1BFB-4705-AF4B-B55B1E948155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F1DEBAE8-4967-4F4E-9254-24FFFA96259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328091B5-710D-475B-B1E9-24806B0B2C43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1FDF2588-BDE3-4D75-8EB2-9F470280CE5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3951498"/>
            <a:ext cx="14021798" cy="4324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Любые схемы обналичивания материнского капитала являются незаконными и оперативно пресекаются правоохранительными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органами</a:t>
            </a: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27561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11DE994-0D10-435B-8E1D-03915EDCDBA6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94117FA5-1BFB-4705-AF4B-B55B1E948155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F1DEBAE8-4967-4F4E-9254-24FFFA96259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328091B5-710D-475B-B1E9-24806B0B2C43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1FDF2588-BDE3-4D75-8EB2-9F470280CE5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3132000"/>
            <a:ext cx="14021798" cy="8556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Если владелец сертификата соглашается принять участие в предлагаемых схемах нецелевого использования средств, он идёт на совершение противоправных действий и может быть признан соучастником преступления, что приводит к возбуждению уголовных дел в отношении владельцев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сертификатов</a:t>
            </a: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9651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351B12C2-9C3B-4D11-A9FB-2D31AB07089C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8" name="Google Shape;89;p1">
              <a:extLst>
                <a:ext uri="{FF2B5EF4-FFF2-40B4-BE49-F238E27FC236}">
                  <a16:creationId xmlns="" xmlns:a16="http://schemas.microsoft.com/office/drawing/2014/main" id="{7F2C2B32-241A-4C3C-A739-310D46CFF08F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" name="Google Shape;93;p2">
              <a:extLst>
                <a:ext uri="{FF2B5EF4-FFF2-40B4-BE49-F238E27FC236}">
                  <a16:creationId xmlns="" xmlns:a16="http://schemas.microsoft.com/office/drawing/2014/main" id="{59E30A92-E3BA-4CE0-9501-C9A161CE2F23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91;p2">
              <a:extLst>
                <a:ext uri="{FF2B5EF4-FFF2-40B4-BE49-F238E27FC236}">
                  <a16:creationId xmlns="" xmlns:a16="http://schemas.microsoft.com/office/drawing/2014/main" id="{348728E5-568E-4F05-B675-77EFE2C5B3F6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1" name="Google Shape;113;p3">
              <a:extLst>
                <a:ext uri="{FF2B5EF4-FFF2-40B4-BE49-F238E27FC236}">
                  <a16:creationId xmlns="" xmlns:a16="http://schemas.microsoft.com/office/drawing/2014/main" id="{DDFD800E-67FA-4A4C-8B1F-4DED654C650A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 rot="5400000">
              <a:off x="1643724" y="12122755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Полезно?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Поделись!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17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интруд_оранж">
      <a:dk1>
        <a:srgbClr val="000000"/>
      </a:dk1>
      <a:lt1>
        <a:srgbClr val="FFFFFF"/>
      </a:lt1>
      <a:dk2>
        <a:srgbClr val="44546A"/>
      </a:dk2>
      <a:lt2>
        <a:srgbClr val="EBEBF0"/>
      </a:lt2>
      <a:accent1>
        <a:srgbClr val="F58220"/>
      </a:accent1>
      <a:accent2>
        <a:srgbClr val="05AECD"/>
      </a:accent2>
      <a:accent3>
        <a:srgbClr val="D9D9E3"/>
      </a:accent3>
      <a:accent4>
        <a:srgbClr val="EBBE6E"/>
      </a:accent4>
      <a:accent5>
        <a:srgbClr val="E15F00"/>
      </a:accent5>
      <a:accent6>
        <a:srgbClr val="DC5050"/>
      </a:accent6>
      <a:hlink>
        <a:srgbClr val="3C4155"/>
      </a:hlink>
      <a:folHlink>
        <a:srgbClr val="DC505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387</Words>
  <Application>Microsoft Office PowerPoint</Application>
  <PresentationFormat>Произвольный</PresentationFormat>
  <Paragraphs>106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Diakov</dc:creator>
  <cp:lastModifiedBy>User</cp:lastModifiedBy>
  <cp:revision>33</cp:revision>
  <dcterms:created xsi:type="dcterms:W3CDTF">2020-07-15T10:46:35Z</dcterms:created>
  <dcterms:modified xsi:type="dcterms:W3CDTF">2021-09-30T10:55:05Z</dcterms:modified>
</cp:coreProperties>
</file>